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99"/>
    <a:srgbClr val="008080"/>
    <a:srgbClr val="006664"/>
    <a:srgbClr val="5B7573"/>
    <a:srgbClr val="01277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578" y="-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600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1140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0828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021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66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4437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9678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0751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768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06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555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10BC3-4F51-4458-B577-CCED6A75A8B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203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703F04D-DC7D-4C8E-8706-037728E153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95223" y="387183"/>
            <a:ext cx="2267554" cy="191679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D778B4C-DCD5-4242-86D3-FF97136F3319}"/>
              </a:ext>
            </a:extLst>
          </p:cNvPr>
          <p:cNvSpPr txBox="1"/>
          <p:nvPr/>
        </p:nvSpPr>
        <p:spPr>
          <a:xfrm>
            <a:off x="0" y="4430937"/>
            <a:ext cx="6858000" cy="2003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</a:t>
            </a: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АБИТУРИЕНТА,</a:t>
            </a:r>
            <a:b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ПОСТУПАЮЩЕГО НА ОБУЧЕНИЕ </a:t>
            </a:r>
            <a:b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ОБРАЗОВАТЕЛЬНЫМ ПРОГРАММАМ </a:t>
            </a:r>
            <a:b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ВЫСШЕГО </a:t>
            </a:r>
            <a:r>
              <a:rPr lang="ru-RU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</a:t>
            </a:r>
            <a:r>
              <a:rPr lang="en-US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b="1" dirty="0" smtClean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РАМКАХ ПРИЕМНОЙ КАМПАНИИ</a:t>
            </a:r>
          </a:p>
          <a:p>
            <a:pPr algn="ctr">
              <a:lnSpc>
                <a:spcPct val="115000"/>
              </a:lnSpc>
            </a:pPr>
            <a:r>
              <a:rPr lang="ru-RU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2024/2025 УЧЕБНОГО ГОДА</a:t>
            </a:r>
            <a:endParaRPr lang="en-US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BB066A2-C021-4C12-A5C2-D3D68A7C905F}"/>
              </a:ext>
            </a:extLst>
          </p:cNvPr>
          <p:cNvSpPr txBox="1"/>
          <p:nvPr/>
        </p:nvSpPr>
        <p:spPr>
          <a:xfrm>
            <a:off x="0" y="3357916"/>
            <a:ext cx="6858000" cy="1033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ПАМЯТКА ОБ ОРГАНИЗАЦИИ </a:t>
            </a:r>
            <a:endParaRPr lang="en-US" sz="28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sz="2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ЦЕЛЕВОГО ОБУЧЕНИЯ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1174589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6A047272-A060-4CFA-A9DE-9140813E5B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1231"/>
          <a:stretch/>
        </p:blipFill>
        <p:spPr bwMode="auto">
          <a:xfrm rot="7970554">
            <a:off x="-187805" y="8277069"/>
            <a:ext cx="1564518" cy="171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5D82CC4-C807-43BB-A943-AC9ACF1889F2}"/>
              </a:ext>
            </a:extLst>
          </p:cNvPr>
          <p:cNvSpPr txBox="1"/>
          <p:nvPr/>
        </p:nvSpPr>
        <p:spPr>
          <a:xfrm>
            <a:off x="-215900" y="9429331"/>
            <a:ext cx="6858000" cy="378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ru-RU" sz="16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7B8C11EA-8BF9-4439-9909-561C73E24C5E}"/>
              </a:ext>
            </a:extLst>
          </p:cNvPr>
          <p:cNvSpPr/>
          <p:nvPr/>
        </p:nvSpPr>
        <p:spPr>
          <a:xfrm>
            <a:off x="477624" y="495393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3399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987110B-AAF5-4B98-9766-403D4B089805}"/>
              </a:ext>
            </a:extLst>
          </p:cNvPr>
          <p:cNvSpPr txBox="1"/>
          <p:nvPr/>
        </p:nvSpPr>
        <p:spPr>
          <a:xfrm>
            <a:off x="594454" y="476669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en-US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ru-RU" sz="3600" dirty="0">
              <a:solidFill>
                <a:srgbClr val="003399"/>
              </a:solidFill>
              <a:latin typeface="Tahoma 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A36F87E-30CF-4F3E-8E4E-A3E97EF0BD05}"/>
              </a:ext>
            </a:extLst>
          </p:cNvPr>
          <p:cNvSpPr txBox="1"/>
          <p:nvPr/>
        </p:nvSpPr>
        <p:spPr>
          <a:xfrm>
            <a:off x="1180713" y="645782"/>
            <a:ext cx="5935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Выбрать предложение о целевом обучении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F04212B6-774E-4D06-9FEF-81E2685FF8A5}"/>
              </a:ext>
            </a:extLst>
          </p:cNvPr>
          <p:cNvSpPr txBox="1"/>
          <p:nvPr/>
        </p:nvSpPr>
        <p:spPr>
          <a:xfrm>
            <a:off x="1488663" y="997999"/>
            <a:ext cx="4924247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70499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Найти предложения работодателей о целевом обучении.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6D679052-841E-408E-BFE1-9856ACB65DE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11546" t="32224" r="17549" b="34718"/>
          <a:stretch/>
        </p:blipFill>
        <p:spPr>
          <a:xfrm>
            <a:off x="5058218" y="1285879"/>
            <a:ext cx="1316592" cy="670159"/>
          </a:xfrm>
          <a:prstGeom prst="flowChartAlternateProcess">
            <a:avLst/>
          </a:prstGeom>
        </p:spPr>
      </p:pic>
      <p:pic>
        <p:nvPicPr>
          <p:cNvPr id="22" name="Рисунок 21" descr="Флажок со сплошной заливкой">
            <a:extLst>
              <a:ext uri="{FF2B5EF4-FFF2-40B4-BE49-F238E27FC236}">
                <a16:creationId xmlns:a16="http://schemas.microsoft.com/office/drawing/2014/main" xmlns="" id="{6E2C6EBC-5B4B-4404-926C-28A2300D78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1273579" y="1021637"/>
            <a:ext cx="209551" cy="270532"/>
          </a:xfrm>
          <a:prstGeom prst="rect">
            <a:avLst/>
          </a:prstGeom>
        </p:spPr>
      </p:pic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E102B75D-7F2D-4C5B-80F0-7EA2C738919B}"/>
              </a:ext>
            </a:extLst>
          </p:cNvPr>
          <p:cNvSpPr/>
          <p:nvPr/>
        </p:nvSpPr>
        <p:spPr>
          <a:xfrm>
            <a:off x="477624" y="4398061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1277F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44B184E-F180-4CE7-832B-10C4DEF09B2B}"/>
              </a:ext>
            </a:extLst>
          </p:cNvPr>
          <p:cNvSpPr txBox="1"/>
          <p:nvPr/>
        </p:nvSpPr>
        <p:spPr>
          <a:xfrm>
            <a:off x="603764" y="4398061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5FC41EB1-908B-4E9C-B2B7-47DDA20BA139}"/>
              </a:ext>
            </a:extLst>
          </p:cNvPr>
          <p:cNvSpPr txBox="1"/>
          <p:nvPr/>
        </p:nvSpPr>
        <p:spPr>
          <a:xfrm>
            <a:off x="1180713" y="4361414"/>
            <a:ext cx="59527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Выбрать способ подачи заявки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на заключение договора о целевом обучении, оформить и подать заявку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EAB18762-3188-4051-B754-C6E17E3DFA97}"/>
              </a:ext>
            </a:extLst>
          </p:cNvPr>
          <p:cNvSpPr txBox="1"/>
          <p:nvPr/>
        </p:nvSpPr>
        <p:spPr>
          <a:xfrm>
            <a:off x="1483130" y="1253505"/>
            <a:ext cx="384564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Заказчики целевого обучения размещают предложения на ЕЦП «Работа в России» </a:t>
            </a:r>
            <a:r>
              <a:rPr lang="en-US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не позднее</a:t>
            </a:r>
            <a:r>
              <a:rPr lang="en-US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10 июня.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25941352-63E1-4A96-AF9C-A1816429643A}"/>
              </a:ext>
            </a:extLst>
          </p:cNvPr>
          <p:cNvSpPr txBox="1"/>
          <p:nvPr/>
        </p:nvSpPr>
        <p:spPr>
          <a:xfrm>
            <a:off x="1488663" y="2010608"/>
            <a:ext cx="4924247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tabLst>
                <a:tab pos="270499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Изучить предложение о целевом обучении, которое Вас заинтересовало.</a:t>
            </a:r>
          </a:p>
        </p:txBody>
      </p:sp>
      <p:pic>
        <p:nvPicPr>
          <p:cNvPr id="35" name="Рисунок 34" descr="Флажок со сплошной заливкой">
            <a:extLst>
              <a:ext uri="{FF2B5EF4-FFF2-40B4-BE49-F238E27FC236}">
                <a16:creationId xmlns:a16="http://schemas.microsoft.com/office/drawing/2014/main" xmlns="" id="{5F4A101C-D727-4F1C-8119-A5D138EA8B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1273579" y="2099743"/>
            <a:ext cx="209551" cy="270532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13AC77A3-7FD5-498F-92BF-8613851B47E1}"/>
              </a:ext>
            </a:extLst>
          </p:cNvPr>
          <p:cNvSpPr txBox="1"/>
          <p:nvPr/>
        </p:nvSpPr>
        <p:spPr>
          <a:xfrm>
            <a:off x="1483130" y="2458663"/>
            <a:ext cx="503197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Предложение о целевом обучении заказчик размещает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 форме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, представленной в постановлении Правительства Российской Федерации от 27 апреля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2024 г. № 555 «О целевом обучении по образовательным программам среднего профессионального и высшего образования».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C578A3C0-287E-486B-8A54-5B3876CCE88F}"/>
              </a:ext>
            </a:extLst>
          </p:cNvPr>
          <p:cNvSpPr txBox="1"/>
          <p:nvPr/>
        </p:nvSpPr>
        <p:spPr>
          <a:xfrm>
            <a:off x="1273579" y="5241261"/>
            <a:ext cx="498731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2080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1-й способ – в электронном виде (при наличии технической возможности) одновременно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с заявлением о приеме на обучение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образовательную организацию высшего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образования. В этом случае Вы формируете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направляете заявку в федеральной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государственной информационной системе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«Единый портал государственных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муниципальных услуг (функций)» (ЕПГУ).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7326F630-B3B4-4C66-8CFD-AAFDE2F87163}"/>
              </a:ext>
            </a:extLst>
          </p:cNvPr>
          <p:cNvSpPr txBox="1"/>
          <p:nvPr/>
        </p:nvSpPr>
        <p:spPr>
          <a:xfrm>
            <a:off x="1273579" y="7288690"/>
            <a:ext cx="5368521" cy="9110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2080" algn="just">
              <a:lnSpc>
                <a:spcPct val="95000"/>
              </a:lnSpc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2-й способ – в письменном виде на бумажном носителе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образовательную организацию высшего образования,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которую собираетесь поступать, вместе с заявлением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 приеме на обучение. </a:t>
            </a:r>
          </a:p>
        </p:txBody>
      </p:sp>
      <p:pic>
        <p:nvPicPr>
          <p:cNvPr id="40" name="Рисунок 39">
            <a:extLst>
              <a:ext uri="{FF2B5EF4-FFF2-40B4-BE49-F238E27FC236}">
                <a16:creationId xmlns:a16="http://schemas.microsoft.com/office/drawing/2014/main" xmlns="" id="{77FC9C90-FD6E-44DD-9BF0-6A9EE07F9AF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alphaModFix/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5637" r="31908"/>
          <a:stretch/>
        </p:blipFill>
        <p:spPr>
          <a:xfrm>
            <a:off x="5424643" y="5502257"/>
            <a:ext cx="836251" cy="795943"/>
          </a:xfrm>
          <a:prstGeom prst="ellipse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20CFF9CB-AC02-441C-B03F-D6572E9519FF}"/>
              </a:ext>
            </a:extLst>
          </p:cNvPr>
          <p:cNvSpPr txBox="1"/>
          <p:nvPr/>
        </p:nvSpPr>
        <p:spPr>
          <a:xfrm>
            <a:off x="1266526" y="8199709"/>
            <a:ext cx="5368520" cy="111569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132080" algn="just">
              <a:lnSpc>
                <a:spcPct val="95000"/>
              </a:lnSpc>
              <a:defRPr sz="1400">
                <a:solidFill>
                  <a:srgbClr val="008080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dirty="0">
                <a:solidFill>
                  <a:srgbClr val="003399"/>
                </a:solidFill>
              </a:rPr>
              <a:t>В этом случае </a:t>
            </a:r>
            <a:r>
              <a:rPr lang="ru-RU" b="1" dirty="0">
                <a:solidFill>
                  <a:srgbClr val="003399"/>
                </a:solidFill>
              </a:rPr>
              <a:t>форму заявки </a:t>
            </a:r>
            <a:r>
              <a:rPr lang="ru-RU" dirty="0">
                <a:solidFill>
                  <a:srgbClr val="003399"/>
                </a:solidFill>
              </a:rPr>
              <a:t>Вы берете из текста постановления Правительства Российской Федерации </a:t>
            </a:r>
            <a:br>
              <a:rPr lang="ru-RU" dirty="0">
                <a:solidFill>
                  <a:srgbClr val="003399"/>
                </a:solidFill>
              </a:rPr>
            </a:br>
            <a:r>
              <a:rPr lang="ru-RU" dirty="0">
                <a:solidFill>
                  <a:srgbClr val="003399"/>
                </a:solidFill>
              </a:rPr>
              <a:t>от 27 апреля 2024 г. № 555 «О целевом обучении </a:t>
            </a:r>
            <a:br>
              <a:rPr lang="ru-RU" dirty="0">
                <a:solidFill>
                  <a:srgbClr val="003399"/>
                </a:solidFill>
              </a:rPr>
            </a:br>
            <a:r>
              <a:rPr lang="ru-RU" dirty="0">
                <a:solidFill>
                  <a:srgbClr val="003399"/>
                </a:solidFill>
              </a:rPr>
              <a:t>по образовательным программам среднего профессионального и высшего образования».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88688EF1-7914-408D-A50F-ADE12ADFD7EE}"/>
              </a:ext>
            </a:extLst>
          </p:cNvPr>
          <p:cNvSpPr txBox="1"/>
          <p:nvPr/>
        </p:nvSpPr>
        <p:spPr>
          <a:xfrm>
            <a:off x="1495715" y="3813139"/>
            <a:ext cx="5019385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tabLst>
                <a:tab pos="270499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2024 году </a:t>
            </a: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25 июля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– крайний срок подачи гражданами заявок на заключение договоров о целевом обучении </a:t>
            </a:r>
          </a:p>
        </p:txBody>
      </p:sp>
      <p:pic>
        <p:nvPicPr>
          <p:cNvPr id="24" name="Рисунок 23" descr="Флажок со сплошной заливкой">
            <a:extLst>
              <a:ext uri="{FF2B5EF4-FFF2-40B4-BE49-F238E27FC236}">
                <a16:creationId xmlns:a16="http://schemas.microsoft.com/office/drawing/2014/main" xmlns="" id="{1087340C-BE2B-4259-924C-360C83AA00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1273579" y="3840097"/>
            <a:ext cx="209551" cy="27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4179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6A047272-A060-4CFA-A9DE-9140813E5B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1231"/>
          <a:stretch/>
        </p:blipFill>
        <p:spPr bwMode="auto">
          <a:xfrm rot="7970554">
            <a:off x="-187805" y="8277069"/>
            <a:ext cx="1564518" cy="171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5D82CC4-C807-43BB-A943-AC9ACF1889F2}"/>
              </a:ext>
            </a:extLst>
          </p:cNvPr>
          <p:cNvSpPr txBox="1"/>
          <p:nvPr/>
        </p:nvSpPr>
        <p:spPr>
          <a:xfrm>
            <a:off x="-244340" y="9246782"/>
            <a:ext cx="6858000" cy="378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ru-RU" sz="16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E102B75D-7F2D-4C5B-80F0-7EA2C738919B}"/>
              </a:ext>
            </a:extLst>
          </p:cNvPr>
          <p:cNvSpPr/>
          <p:nvPr/>
        </p:nvSpPr>
        <p:spPr>
          <a:xfrm>
            <a:off x="662046" y="4505391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6664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44B184E-F180-4CE7-832B-10C4DEF09B2B}"/>
              </a:ext>
            </a:extLst>
          </p:cNvPr>
          <p:cNvSpPr txBox="1"/>
          <p:nvPr/>
        </p:nvSpPr>
        <p:spPr>
          <a:xfrm>
            <a:off x="791602" y="4502540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7EED5D2-EFE7-4352-83A7-B14C76AC213E}"/>
              </a:ext>
            </a:extLst>
          </p:cNvPr>
          <p:cNvSpPr txBox="1"/>
          <p:nvPr/>
        </p:nvSpPr>
        <p:spPr>
          <a:xfrm>
            <a:off x="1355859" y="439863"/>
            <a:ext cx="5273541" cy="3981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700" algn="just">
              <a:lnSpc>
                <a:spcPct val="90000"/>
              </a:lnSpc>
              <a:spcAft>
                <a:spcPts val="800"/>
              </a:spcAft>
              <a:tabLst>
                <a:tab pos="792480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планируете подать заявку в бумажном варианте,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то можете сначала направить ее копию в образовательную организацию высшего образования по электронной почте, а потом прийти и отдать письменный оригинал заявки.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Вам нужно успеть подать заявку и заявление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до завершения приема документов на поступление.</a:t>
            </a:r>
          </a:p>
          <a:p>
            <a:pPr marR="139700" algn="just">
              <a:lnSpc>
                <a:spcPct val="90000"/>
              </a:lnSpc>
              <a:spcAft>
                <a:spcPts val="800"/>
              </a:spcAft>
              <a:tabLst>
                <a:tab pos="792480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заявке на целевое обучение должны содержаться сведения о наименовании заказчика целевого обучения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идентификационный номер предложения о целевом обучении, на которое Вы откликнулись. Полную информацию о заказчике и условиях целевого обучения смотрите на ЕЦП «Работа в России».</a:t>
            </a:r>
          </a:p>
          <a:p>
            <a:pPr marR="132080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Вам не исполнилось 18 лет, добавьте к заявке письменное согласие Вашего родителя, усыновителя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или попечителя (законного представителя)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на заключение договора о целевом обучении. Согласие необходимо добавить при любом способе подачи заявки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на заключение договора о целевом обучении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(в электронном или бумажном виде).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9D17CF2-BBC3-400E-935B-BF20135FE11D}"/>
              </a:ext>
            </a:extLst>
          </p:cNvPr>
          <p:cNvSpPr txBox="1"/>
          <p:nvPr/>
        </p:nvSpPr>
        <p:spPr>
          <a:xfrm>
            <a:off x="1355859" y="4421466"/>
            <a:ext cx="48400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Проверить, что Вас зачислили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на обучение. Выяснить дату приказа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о зачислении в образовательную организацию высшего образования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D652AA8-DEA2-4BE4-9E2C-62BF33CEE168}"/>
              </a:ext>
            </a:extLst>
          </p:cNvPr>
          <p:cNvSpPr txBox="1"/>
          <p:nvPr/>
        </p:nvSpPr>
        <p:spPr>
          <a:xfrm>
            <a:off x="1340119" y="5498684"/>
            <a:ext cx="5273541" cy="3787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6525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Подписать договор о целевом обучении можно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после того, как образовательная организация высшего образования издаст приказ </a:t>
            </a:r>
            <a:r>
              <a:rPr lang="ru-RU" sz="1400" dirty="0" smtClean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 зачислении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передаст сведения из этого приказа заказчику целевого обучения. </a:t>
            </a:r>
          </a:p>
          <a:p>
            <a:pPr marR="136525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Вас зачислили в образовательную организацию высшего образования и Вы ранее на ЕПГУ подавали заявку в электронном виде на целевое обучение в </a:t>
            </a:r>
            <a:r>
              <a:rPr lang="ru-RU" sz="1400" dirty="0" smtClean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эту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 smtClean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образовательную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организацию, то обязательно сообщите об этом руководству образовательной организации, чтобы сведения о зачислении были направлены заказчику целевого обучения. Без этого Вы не сможете заключить договор о целевом обучении. </a:t>
            </a:r>
          </a:p>
          <a:p>
            <a:pPr marR="136525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ВНИМАНИЕ! Количество зачисленных на обучение и ранее подававших заявки может превышать количество договоров, которые планировал заключить заказчик целевого обучения. В такой ситуации заказчик проводит дополнительный отбор кандидатов на целевое обучение.</a:t>
            </a:r>
          </a:p>
        </p:txBody>
      </p:sp>
    </p:spTree>
    <p:extLst>
      <p:ext uri="{BB962C8B-B14F-4D97-AF65-F5344CB8AC3E}">
        <p14:creationId xmlns:p14="http://schemas.microsoft.com/office/powerpoint/2010/main" xmlns="" val="1678450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6A047272-A060-4CFA-A9DE-9140813E5B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1231"/>
          <a:stretch/>
        </p:blipFill>
        <p:spPr bwMode="auto">
          <a:xfrm rot="7970554">
            <a:off x="-187805" y="8277069"/>
            <a:ext cx="1564518" cy="171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5D82CC4-C807-43BB-A943-AC9ACF1889F2}"/>
              </a:ext>
            </a:extLst>
          </p:cNvPr>
          <p:cNvSpPr txBox="1"/>
          <p:nvPr/>
        </p:nvSpPr>
        <p:spPr>
          <a:xfrm>
            <a:off x="-215900" y="9429331"/>
            <a:ext cx="6858000" cy="378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16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E102B75D-7F2D-4C5B-80F0-7EA2C738919B}"/>
              </a:ext>
            </a:extLst>
          </p:cNvPr>
          <p:cNvSpPr/>
          <p:nvPr/>
        </p:nvSpPr>
        <p:spPr>
          <a:xfrm>
            <a:off x="513059" y="407055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6664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44B184E-F180-4CE7-832B-10C4DEF09B2B}"/>
              </a:ext>
            </a:extLst>
          </p:cNvPr>
          <p:cNvSpPr txBox="1"/>
          <p:nvPr/>
        </p:nvSpPr>
        <p:spPr>
          <a:xfrm>
            <a:off x="629915" y="404204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9D17CF2-BBC3-400E-935B-BF20135FE11D}"/>
              </a:ext>
            </a:extLst>
          </p:cNvPr>
          <p:cNvSpPr txBox="1"/>
          <p:nvPr/>
        </p:nvSpPr>
        <p:spPr>
          <a:xfrm>
            <a:off x="1206499" y="512041"/>
            <a:ext cx="4840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Заключить договор о целевом обучении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xmlns="" id="{F300C0AD-7BBF-4AC3-BB9B-917DF75A6B7C}"/>
              </a:ext>
            </a:extLst>
          </p:cNvPr>
          <p:cNvSpPr/>
          <p:nvPr/>
        </p:nvSpPr>
        <p:spPr>
          <a:xfrm>
            <a:off x="513059" y="6615483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666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C640C2-E172-461F-B8C5-699477ECF35A}"/>
              </a:ext>
            </a:extLst>
          </p:cNvPr>
          <p:cNvSpPr txBox="1"/>
          <p:nvPr/>
        </p:nvSpPr>
        <p:spPr>
          <a:xfrm>
            <a:off x="629915" y="6612632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07B4FAD-E6B8-4819-9777-E2D808215579}"/>
              </a:ext>
            </a:extLst>
          </p:cNvPr>
          <p:cNvSpPr txBox="1"/>
          <p:nvPr/>
        </p:nvSpPr>
        <p:spPr>
          <a:xfrm>
            <a:off x="1206499" y="6549224"/>
            <a:ext cx="54272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Уведомить образовательную организацию высшего образования о заключении договора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о целевом обучении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422EAB14-E77D-48A8-9D88-10BA534E108C}"/>
              </a:ext>
            </a:extLst>
          </p:cNvPr>
          <p:cNvSpPr txBox="1"/>
          <p:nvPr/>
        </p:nvSpPr>
        <p:spPr>
          <a:xfrm>
            <a:off x="1206499" y="888113"/>
            <a:ext cx="5431402" cy="58887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Вам не исполнилось 18 лет, то заключить договор можно только с письменного согласия законного представителя, данного в письменном виде на бумажном носителе или через ЕПГУ (при наличии технической возможности). 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1-й способ – договор заключается в электронном виде. Если образовательная организация высшего образования является стороной договора, то она подписывает договор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 целевом обучении на ЕЦП «Работа в России», как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заказчик целевого обучения. Вы подписываете договор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с помощью мобильного приложения «</a:t>
            </a:r>
            <a:r>
              <a:rPr lang="ru-RU" sz="1400" dirty="0" err="1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Госключ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».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2-й способ – договор заключается на бумаге. Форма договора утверждена постановлением Правительства Российской Федерации от 27 апреля 2024 г. № 555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«О целевом обучении по образовательным программам среднего профессионального и высшего образования».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Подготовить текст договора о целевом обучении, ознакомить Вас с текстом, урегулировать разногласия (если будут), определить время и место заключения договора, напечатать нужное количество экземпляров обязан заказчик целевого обучения. 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Договор о целевом обучении заключается до дня начала учебного года включительно. Если договор не был заключен до указанной даты – обучающийся отчисляется.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F6E54261-C055-40E3-8052-AF2C1E04605B}"/>
              </a:ext>
            </a:extLst>
          </p:cNvPr>
          <p:cNvSpPr txBox="1"/>
          <p:nvPr/>
        </p:nvSpPr>
        <p:spPr>
          <a:xfrm>
            <a:off x="1206499" y="7444704"/>
            <a:ext cx="545564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Необходимо </a:t>
            </a: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письменно в течение 10 рабочих дней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после заключения договора о целевом обучении проинформировать руководство образовательной организации.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15C78A42-33B5-4752-968D-0904C060E66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11546" t="32224" r="17549" b="34718"/>
          <a:stretch/>
        </p:blipFill>
        <p:spPr>
          <a:xfrm>
            <a:off x="1979581" y="8538584"/>
            <a:ext cx="1534177" cy="780913"/>
          </a:xfrm>
          <a:prstGeom prst="flowChartAlternateProcess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5AC9E6A1-12D8-4981-B71D-8100DA6086B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34592" y="8477510"/>
            <a:ext cx="937951" cy="937951"/>
          </a:xfrm>
          <a:prstGeom prst="rect">
            <a:avLst/>
          </a:prstGeom>
        </p:spPr>
      </p:pic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xmlns="" id="{9E5AD8E4-F864-4840-8813-9B27CAE92251}"/>
              </a:ext>
            </a:extLst>
          </p:cNvPr>
          <p:cNvSpPr/>
          <p:nvPr/>
        </p:nvSpPr>
        <p:spPr>
          <a:xfrm>
            <a:off x="3682242" y="8329335"/>
            <a:ext cx="1286897" cy="1225886"/>
          </a:xfrm>
          <a:prstGeom prst="roundRect">
            <a:avLst/>
          </a:prstGeom>
          <a:noFill/>
          <a:ln w="190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5708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432</TotalTime>
  <Words>218</Words>
  <Application>Microsoft Office PowerPoint</Application>
  <PresentationFormat>Лист A4 (210x297 мм)</PresentationFormat>
  <Paragraphs>38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2013 - 2022 Theme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Медведева Юлия</dc:creator>
  <cp:lastModifiedBy>User</cp:lastModifiedBy>
  <cp:revision>47</cp:revision>
  <dcterms:created xsi:type="dcterms:W3CDTF">2024-05-20T08:27:15Z</dcterms:created>
  <dcterms:modified xsi:type="dcterms:W3CDTF">2025-02-05T09:49:57Z</dcterms:modified>
</cp:coreProperties>
</file>